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rimo" charset="1" panose="020B0604020202020204"/>
      <p:regular r:id="rId16"/>
    </p:embeddedFont>
    <p:embeddedFont>
      <p:font typeface="Arimo Bold" charset="1" panose="020B0704020202020204"/>
      <p:regular r:id="rId17"/>
    </p:embeddedFont>
    <p:embeddedFont>
      <p:font typeface="Arimo Bold Italics" charset="1" panose="020B0704020202090204"/>
      <p:regular r:id="rId19"/>
    </p:embeddedFont>
    <p:embeddedFont>
      <p:font typeface="Canva Sans" charset="1" panose="020B05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notesMasters/notesMaster1.xml" Type="http://schemas.openxmlformats.org/officeDocument/2006/relationships/notesMaster"/><Relationship Id="rId14" Target="theme/theme2.xml" Type="http://schemas.openxmlformats.org/officeDocument/2006/relationships/theme"/><Relationship Id="rId15" Target="notesSlides/notesSlide1.xml" Type="http://schemas.openxmlformats.org/officeDocument/2006/relationships/notes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notesSlides/notesSlide2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3.xml" Type="http://schemas.openxmlformats.org/officeDocument/2006/relationships/notesSlide"/><Relationship Id="rId21" Target="notesSlides/notesSlide4.xml" Type="http://schemas.openxmlformats.org/officeDocument/2006/relationships/notesSlide"/><Relationship Id="rId22" Target="notesSlides/notesSlide5.xml" Type="http://schemas.openxmlformats.org/officeDocument/2006/relationships/notesSlide"/><Relationship Id="rId23" Target="notesSlides/notesSlide6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jpeg" Type="http://schemas.openxmlformats.org/officeDocument/2006/relationships/image"/><Relationship Id="rId8" Target="../media/image24.jpe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jpe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jpe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8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8913" y="2343663"/>
            <a:ext cx="5162544" cy="122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6"/>
              </a:lnSpc>
            </a:pPr>
            <a:r>
              <a:rPr lang="en-US" sz="786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HeritageAR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400404"/>
            <a:chOff x="0" y="0"/>
            <a:chExt cx="24384000" cy="18672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867154"/>
            </a:xfrm>
            <a:custGeom>
              <a:avLst/>
              <a:gdLst/>
              <a:ahLst/>
              <a:cxnLst/>
              <a:rect r="r" b="b" t="t" l="l"/>
              <a:pathLst>
                <a:path h="186715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7154"/>
                  </a:lnTo>
                  <a:lnTo>
                    <a:pt x="0" y="1867154"/>
                  </a:lnTo>
                  <a:close/>
                </a:path>
              </a:pathLst>
            </a:custGeom>
            <a:solidFill>
              <a:srgbClr val="7115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4384000" cy="1895780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9840"/>
                </a:lnSpc>
              </a:pPr>
              <a:r>
                <a:rPr lang="en-US" sz="8200">
                  <a:solidFill>
                    <a:srgbClr val="F2F2F2"/>
                  </a:solidFill>
                  <a:latin typeface="Arimo"/>
                  <a:ea typeface="Arimo"/>
                  <a:cs typeface="Arimo"/>
                  <a:sym typeface="Arimo"/>
                </a:rPr>
                <a:t>Team &amp; Problem Overview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829022" y="346872"/>
            <a:ext cx="3444269" cy="2819886"/>
          </a:xfrm>
          <a:custGeom>
            <a:avLst/>
            <a:gdLst/>
            <a:ahLst/>
            <a:cxnLst/>
            <a:rect r="r" b="b" t="t" l="l"/>
            <a:pathLst>
              <a:path h="2819886" w="3444269">
                <a:moveTo>
                  <a:pt x="0" y="0"/>
                </a:moveTo>
                <a:lnTo>
                  <a:pt x="3444269" y="0"/>
                </a:lnTo>
                <a:lnTo>
                  <a:pt x="3444269" y="2819886"/>
                </a:lnTo>
                <a:lnTo>
                  <a:pt x="0" y="2819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3573447"/>
            <a:ext cx="10036778" cy="6432671"/>
          </a:xfrm>
          <a:custGeom>
            <a:avLst/>
            <a:gdLst/>
            <a:ahLst/>
            <a:cxnLst/>
            <a:rect r="r" b="b" t="t" l="l"/>
            <a:pathLst>
              <a:path h="6432671" w="10036778">
                <a:moveTo>
                  <a:pt x="0" y="0"/>
                </a:moveTo>
                <a:lnTo>
                  <a:pt x="10036778" y="0"/>
                </a:lnTo>
                <a:lnTo>
                  <a:pt x="10036778" y="6432670"/>
                </a:lnTo>
                <a:lnTo>
                  <a:pt x="0" y="64326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8913" y="3801237"/>
            <a:ext cx="9228407" cy="6200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3"/>
              </a:lnSpc>
            </a:pPr>
            <a:r>
              <a:rPr lang="en-US" b="true" sz="33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Team Name: One Direction</a:t>
            </a:r>
          </a:p>
          <a:p>
            <a:pPr algn="l">
              <a:lnSpc>
                <a:spcPts val="7833"/>
              </a:lnSpc>
            </a:pPr>
            <a:r>
              <a:rPr lang="en-US" b="true" sz="33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Members: Shivansh Verma, Rudra Thakur, Saksham Sabadra</a:t>
            </a:r>
          </a:p>
          <a:p>
            <a:pPr algn="l">
              <a:lnSpc>
                <a:spcPts val="7833"/>
              </a:lnSpc>
            </a:pPr>
            <a:r>
              <a:rPr lang="en-US" b="true" sz="33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Institute: GHRCE</a:t>
            </a:r>
          </a:p>
          <a:p>
            <a:pPr algn="l">
              <a:lnSpc>
                <a:spcPts val="7833"/>
              </a:lnSpc>
            </a:pPr>
            <a:r>
              <a:rPr lang="en-US" b="true" sz="33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Track: Track 4</a:t>
            </a:r>
          </a:p>
          <a:p>
            <a:pPr algn="l">
              <a:lnSpc>
                <a:spcPts val="4691"/>
              </a:lnSpc>
            </a:pPr>
          </a:p>
          <a:p>
            <a:pPr algn="l">
              <a:lnSpc>
                <a:spcPts val="407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8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815" y="-468148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815" y="1317210"/>
            <a:ext cx="18307831" cy="8112138"/>
          </a:xfrm>
          <a:custGeom>
            <a:avLst/>
            <a:gdLst/>
            <a:ahLst/>
            <a:cxnLst/>
            <a:rect r="r" b="b" t="t" l="l"/>
            <a:pathLst>
              <a:path h="8112138" w="18307831">
                <a:moveTo>
                  <a:pt x="0" y="0"/>
                </a:moveTo>
                <a:lnTo>
                  <a:pt x="18307831" y="0"/>
                </a:lnTo>
                <a:lnTo>
                  <a:pt x="18307831" y="8112138"/>
                </a:lnTo>
                <a:lnTo>
                  <a:pt x="0" y="81121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2359" y="5871391"/>
            <a:ext cx="3530867" cy="3309750"/>
          </a:xfrm>
          <a:custGeom>
            <a:avLst/>
            <a:gdLst/>
            <a:ahLst/>
            <a:cxnLst/>
            <a:rect r="r" b="b" t="t" l="l"/>
            <a:pathLst>
              <a:path h="3309750" w="3530867">
                <a:moveTo>
                  <a:pt x="0" y="0"/>
                </a:moveTo>
                <a:lnTo>
                  <a:pt x="3530867" y="0"/>
                </a:lnTo>
                <a:lnTo>
                  <a:pt x="3530867" y="3309750"/>
                </a:lnTo>
                <a:lnTo>
                  <a:pt x="0" y="33097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340" r="0" b="-334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854403" y="5871391"/>
            <a:ext cx="3454798" cy="3309750"/>
          </a:xfrm>
          <a:custGeom>
            <a:avLst/>
            <a:gdLst/>
            <a:ahLst/>
            <a:cxnLst/>
            <a:rect r="r" b="b" t="t" l="l"/>
            <a:pathLst>
              <a:path h="3309750" w="3454798">
                <a:moveTo>
                  <a:pt x="0" y="0"/>
                </a:moveTo>
                <a:lnTo>
                  <a:pt x="3454798" y="0"/>
                </a:lnTo>
                <a:lnTo>
                  <a:pt x="3454798" y="3309750"/>
                </a:lnTo>
                <a:lnTo>
                  <a:pt x="0" y="33097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191" r="0" b="-219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3542" y="2419793"/>
            <a:ext cx="8546950" cy="3308665"/>
          </a:xfrm>
          <a:custGeom>
            <a:avLst/>
            <a:gdLst/>
            <a:ahLst/>
            <a:cxnLst/>
            <a:rect r="r" b="b" t="t" l="l"/>
            <a:pathLst>
              <a:path h="3308665" w="8546950">
                <a:moveTo>
                  <a:pt x="0" y="0"/>
                </a:moveTo>
                <a:lnTo>
                  <a:pt x="8546950" y="0"/>
                </a:lnTo>
                <a:lnTo>
                  <a:pt x="8546950" y="3308664"/>
                </a:lnTo>
                <a:lnTo>
                  <a:pt x="0" y="33086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9436" r="-3066" b="-8680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161022" y="5871391"/>
            <a:ext cx="3454798" cy="3309750"/>
          </a:xfrm>
          <a:custGeom>
            <a:avLst/>
            <a:gdLst/>
            <a:ahLst/>
            <a:cxnLst/>
            <a:rect r="r" b="b" t="t" l="l"/>
            <a:pathLst>
              <a:path h="3309750" w="3454798">
                <a:moveTo>
                  <a:pt x="0" y="0"/>
                </a:moveTo>
                <a:lnTo>
                  <a:pt x="3454798" y="0"/>
                </a:lnTo>
                <a:lnTo>
                  <a:pt x="3454798" y="3309750"/>
                </a:lnTo>
                <a:lnTo>
                  <a:pt x="0" y="3309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774" t="0" r="-232" b="-169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792640" y="411572"/>
            <a:ext cx="12141398" cy="90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4"/>
              </a:lnSpc>
            </a:pPr>
            <a:r>
              <a:rPr lang="en-US" sz="63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Problem Understanding &amp; Context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6644" y="2429318"/>
            <a:ext cx="8206696" cy="3195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0"/>
              </a:lnSpc>
              <a:spcBef>
                <a:spcPct val="0"/>
              </a:spcBef>
            </a:pPr>
            <a:r>
              <a:rPr lang="en-US" b="true" sz="3064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Problem:</a:t>
            </a:r>
          </a:p>
          <a:p>
            <a:pPr algn="l" marL="554305" indent="-277152" lvl="1">
              <a:lnSpc>
                <a:spcPts val="2772"/>
              </a:lnSpc>
              <a:buFont typeface="Arial"/>
              <a:buChar char="•"/>
            </a:pPr>
            <a:r>
              <a:rPr lang="en-US" sz="256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Explorers frequently encounter culturally and geographically significant locations that remain undocumented or poorly described by existing digital platforms. Current tools react only after a user searches they do not anticipate discovery.</a:t>
            </a:r>
          </a:p>
          <a:p>
            <a:pPr algn="l" marL="554305" indent="-277152" lvl="1">
              <a:lnSpc>
                <a:spcPts val="2772"/>
              </a:lnSpc>
              <a:buFont typeface="Arial"/>
              <a:buChar char="•"/>
            </a:pPr>
            <a:r>
              <a:rPr lang="en-US" sz="256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Existing discovery tools are optimized for popular landmarks and internet-heavy environments, leaving remote or lesser-known places underserved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47326" y="6138032"/>
            <a:ext cx="6143166" cy="2148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8"/>
              </a:lnSpc>
              <a:spcBef>
                <a:spcPct val="0"/>
              </a:spcBef>
            </a:pPr>
            <a:r>
              <a:rPr lang="en-US" b="true" sz="323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Key Gap:</a:t>
            </a:r>
          </a:p>
          <a:p>
            <a:pPr algn="l" marL="671554" indent="-335777" lvl="1">
              <a:lnSpc>
                <a:spcPts val="3359"/>
              </a:lnSpc>
              <a:buFont typeface="Arial"/>
              <a:buChar char="•"/>
            </a:pPr>
            <a:r>
              <a:rPr lang="en-US" sz="311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No predictive intelligence</a:t>
            </a:r>
          </a:p>
          <a:p>
            <a:pPr algn="l" marL="671554" indent="-335777" lvl="1">
              <a:lnSpc>
                <a:spcPts val="3359"/>
              </a:lnSpc>
              <a:buFont typeface="Arial"/>
              <a:buChar char="•"/>
            </a:pPr>
            <a:r>
              <a:rPr lang="en-US" sz="311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Limited hyperlocal awareness</a:t>
            </a:r>
          </a:p>
          <a:p>
            <a:pPr algn="l" marL="671554" indent="-335777" lvl="1">
              <a:lnSpc>
                <a:spcPts val="3359"/>
              </a:lnSpc>
              <a:buFont typeface="Arial"/>
              <a:buChar char="•"/>
            </a:pPr>
            <a:r>
              <a:rPr lang="en-US" sz="311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Lack of immersive storytelling</a:t>
            </a:r>
          </a:p>
          <a:p>
            <a:pPr algn="l" marL="671554" indent="-335777" lvl="1">
              <a:lnSpc>
                <a:spcPts val="3359"/>
              </a:lnSpc>
              <a:buFont typeface="Arial"/>
              <a:buChar char="•"/>
            </a:pPr>
            <a:r>
              <a:rPr lang="en-US" sz="311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High internet dependency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022" y="1716239"/>
            <a:ext cx="18035588" cy="414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  <a:spcBef>
                <a:spcPct val="0"/>
              </a:spcBef>
            </a:pPr>
            <a:r>
              <a:rPr lang="en-US" b="true" sz="2800" i="true">
                <a:solidFill>
                  <a:srgbClr val="000000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To transform exploration from reactive searching into intelligent discovery using Predictive Exploration AI.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8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444" y="-25403"/>
            <a:ext cx="18307050" cy="10331453"/>
          </a:xfrm>
          <a:custGeom>
            <a:avLst/>
            <a:gdLst/>
            <a:ahLst/>
            <a:cxnLst/>
            <a:rect r="r" b="b" t="t" l="l"/>
            <a:pathLst>
              <a:path h="10331453" w="18307050">
                <a:moveTo>
                  <a:pt x="0" y="0"/>
                </a:moveTo>
                <a:lnTo>
                  <a:pt x="18307050" y="0"/>
                </a:lnTo>
                <a:lnTo>
                  <a:pt x="18307050" y="10331453"/>
                </a:lnTo>
                <a:lnTo>
                  <a:pt x="0" y="1033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0637" y="1099578"/>
            <a:ext cx="18946256" cy="11283873"/>
          </a:xfrm>
          <a:custGeom>
            <a:avLst/>
            <a:gdLst/>
            <a:ahLst/>
            <a:cxnLst/>
            <a:rect r="r" b="b" t="t" l="l"/>
            <a:pathLst>
              <a:path h="11283873" w="18946256">
                <a:moveTo>
                  <a:pt x="0" y="0"/>
                </a:moveTo>
                <a:lnTo>
                  <a:pt x="18946256" y="0"/>
                </a:lnTo>
                <a:lnTo>
                  <a:pt x="18946256" y="11283874"/>
                </a:lnTo>
                <a:lnTo>
                  <a:pt x="0" y="112838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61752" y="2626109"/>
            <a:ext cx="7995433" cy="4401119"/>
            <a:chOff x="0" y="0"/>
            <a:chExt cx="10660577" cy="5868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451802" y="0"/>
              <a:ext cx="5208775" cy="5868159"/>
            </a:xfrm>
            <a:custGeom>
              <a:avLst/>
              <a:gdLst/>
              <a:ahLst/>
              <a:cxnLst/>
              <a:rect r="r" b="b" t="t" l="l"/>
              <a:pathLst>
                <a:path h="5868159" w="5208775">
                  <a:moveTo>
                    <a:pt x="0" y="0"/>
                  </a:moveTo>
                  <a:lnTo>
                    <a:pt x="5208775" y="0"/>
                  </a:lnTo>
                  <a:lnTo>
                    <a:pt x="5208775" y="5868159"/>
                  </a:lnTo>
                  <a:lnTo>
                    <a:pt x="0" y="5868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99999" t="-45556" r="0" b="-31969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94905" cy="5868159"/>
            </a:xfrm>
            <a:custGeom>
              <a:avLst/>
              <a:gdLst/>
              <a:ahLst/>
              <a:cxnLst/>
              <a:rect r="r" b="b" t="t" l="l"/>
              <a:pathLst>
                <a:path h="5868159" w="5194905">
                  <a:moveTo>
                    <a:pt x="0" y="0"/>
                  </a:moveTo>
                  <a:lnTo>
                    <a:pt x="5194905" y="0"/>
                  </a:lnTo>
                  <a:lnTo>
                    <a:pt x="5194905" y="5868159"/>
                  </a:lnTo>
                  <a:lnTo>
                    <a:pt x="0" y="5868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45556" r="-100533" b="-31969"/>
              </a:stretch>
            </a:blipFill>
          </p:spPr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8892021" y="2626109"/>
          <a:ext cx="8981145" cy="4543425"/>
        </p:xfrm>
        <a:graphic>
          <a:graphicData uri="http://schemas.openxmlformats.org/drawingml/2006/table">
            <a:tbl>
              <a:tblPr/>
              <a:tblGrid>
                <a:gridCol w="4445667"/>
                <a:gridCol w="4535478"/>
              </a:tblGrid>
              <a:tr h="10191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Existing Technologies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0A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Critical 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0A00"/>
                    </a:solidFill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Visual recognition tools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Reactive rather than predictive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82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Map-based travel apps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Recognize objects, not significance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68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AI assistants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Depend heavily on cloud 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238369" y="31747"/>
            <a:ext cx="16020931" cy="1297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12"/>
              </a:lnSpc>
            </a:pPr>
            <a:r>
              <a:rPr lang="en-US" sz="89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Existing Solutions &amp; Limitations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55838" y="1847755"/>
            <a:ext cx="11213306" cy="52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en-US" b="true" sz="3600" i="true">
                <a:solidFill>
                  <a:srgbClr val="000000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Today’s AI answers questions. Ours prevents them.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659846" y="7141684"/>
            <a:ext cx="7213321" cy="3164366"/>
          </a:xfrm>
          <a:custGeom>
            <a:avLst/>
            <a:gdLst/>
            <a:ahLst/>
            <a:cxnLst/>
            <a:rect r="r" b="b" t="t" l="l"/>
            <a:pathLst>
              <a:path h="3164366" w="7213321">
                <a:moveTo>
                  <a:pt x="0" y="0"/>
                </a:moveTo>
                <a:lnTo>
                  <a:pt x="7213321" y="0"/>
                </a:lnTo>
                <a:lnTo>
                  <a:pt x="7213321" y="3164366"/>
                </a:lnTo>
                <a:lnTo>
                  <a:pt x="0" y="31643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0558" t="-120903" r="-31486" b="-37644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561752" y="7210617"/>
            <a:ext cx="9811518" cy="4019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4322" indent="-267161" lvl="1">
              <a:lnSpc>
                <a:spcPts val="2672"/>
              </a:lnSpc>
              <a:buFont typeface="Arial"/>
              <a:buChar char="•"/>
            </a:pPr>
            <a:r>
              <a:rPr lang="en-US" sz="24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Most current </a:t>
            </a:r>
            <a:r>
              <a:rPr lang="en-US" b="true" sz="2474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visual AI</a:t>
            </a:r>
            <a:r>
              <a:rPr lang="en-US" sz="24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and travel platforms operate on broad, global datasets designed for scale rather than depth. </a:t>
            </a:r>
          </a:p>
          <a:p>
            <a:pPr algn="l" marL="534322" indent="-267161" lvl="1">
              <a:lnSpc>
                <a:spcPts val="2672"/>
              </a:lnSpc>
              <a:buFont typeface="Arial"/>
              <a:buChar char="•"/>
            </a:pPr>
            <a:r>
              <a:rPr lang="en-US" sz="24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They prioritize widely </a:t>
            </a:r>
            <a:r>
              <a:rPr lang="en-US" b="true" sz="2474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documented landmarks</a:t>
            </a:r>
            <a:r>
              <a:rPr lang="en-US" sz="24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and popular locations, often overlooking rare, undocumented, or </a:t>
            </a:r>
            <a:r>
              <a:rPr lang="en-US" b="true" sz="2474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culturally nuanced sites</a:t>
            </a:r>
            <a:r>
              <a:rPr lang="en-US" sz="24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</a:p>
          <a:p>
            <a:pPr algn="l" marL="534322" indent="-267161" lvl="1">
              <a:lnSpc>
                <a:spcPts val="2672"/>
              </a:lnSpc>
              <a:buFont typeface="Arial"/>
              <a:buChar char="•"/>
            </a:pPr>
            <a:r>
              <a:rPr lang="en-US" sz="24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Their dependence on cloud processing increases latency and reduces usability in remote environments. </a:t>
            </a:r>
          </a:p>
          <a:p>
            <a:pPr algn="l" marL="534322" indent="-267161" lvl="1">
              <a:lnSpc>
                <a:spcPts val="2672"/>
              </a:lnSpc>
              <a:buFont typeface="Arial"/>
              <a:buChar char="•"/>
            </a:pPr>
            <a:r>
              <a:rPr lang="en-US" sz="24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Additionally, these systems lack </a:t>
            </a:r>
            <a:r>
              <a:rPr lang="en-US" b="true" sz="2474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contextual prioritization</a:t>
            </a:r>
            <a:r>
              <a:rPr lang="en-US" sz="24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they identify what is visible but do not assess historical significance proximity relevance, or user intent. </a:t>
            </a:r>
          </a:p>
          <a:p>
            <a:pPr algn="l" marL="534322" indent="-267161" lvl="1">
              <a:lnSpc>
                <a:spcPts val="2672"/>
              </a:lnSpc>
              <a:buFont typeface="Arial"/>
              <a:buChar char="•"/>
            </a:pPr>
            <a:r>
              <a:rPr lang="en-US" sz="24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As a result, they provide recognition without meaningful situational intelligence.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8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300" y="-388781"/>
            <a:ext cx="18764148" cy="10554833"/>
          </a:xfrm>
          <a:custGeom>
            <a:avLst/>
            <a:gdLst/>
            <a:ahLst/>
            <a:cxnLst/>
            <a:rect r="r" b="b" t="t" l="l"/>
            <a:pathLst>
              <a:path h="10554833" w="18764148">
                <a:moveTo>
                  <a:pt x="0" y="0"/>
                </a:moveTo>
                <a:lnTo>
                  <a:pt x="18764148" y="0"/>
                </a:lnTo>
                <a:lnTo>
                  <a:pt x="18764148" y="10554833"/>
                </a:lnTo>
                <a:lnTo>
                  <a:pt x="0" y="10554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5536" y="1710500"/>
            <a:ext cx="17882464" cy="12341355"/>
          </a:xfrm>
          <a:custGeom>
            <a:avLst/>
            <a:gdLst/>
            <a:ahLst/>
            <a:cxnLst/>
            <a:rect r="r" b="b" t="t" l="l"/>
            <a:pathLst>
              <a:path h="12341355" w="17882464">
                <a:moveTo>
                  <a:pt x="0" y="0"/>
                </a:moveTo>
                <a:lnTo>
                  <a:pt x="17882464" y="0"/>
                </a:lnTo>
                <a:lnTo>
                  <a:pt x="17882464" y="12341355"/>
                </a:lnTo>
                <a:lnTo>
                  <a:pt x="0" y="12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6981" y="4675719"/>
            <a:ext cx="5134539" cy="5490333"/>
          </a:xfrm>
          <a:custGeom>
            <a:avLst/>
            <a:gdLst/>
            <a:ahLst/>
            <a:cxnLst/>
            <a:rect r="r" b="b" t="t" l="l"/>
            <a:pathLst>
              <a:path h="5490333" w="5134539">
                <a:moveTo>
                  <a:pt x="0" y="0"/>
                </a:moveTo>
                <a:lnTo>
                  <a:pt x="5134540" y="0"/>
                </a:lnTo>
                <a:lnTo>
                  <a:pt x="5134540" y="5490333"/>
                </a:lnTo>
                <a:lnTo>
                  <a:pt x="0" y="54903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713" t="-7347" r="-8094" b="-843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64025" y="7420885"/>
            <a:ext cx="5991965" cy="2745166"/>
          </a:xfrm>
          <a:custGeom>
            <a:avLst/>
            <a:gdLst/>
            <a:ahLst/>
            <a:cxnLst/>
            <a:rect r="r" b="b" t="t" l="l"/>
            <a:pathLst>
              <a:path h="2745166" w="5991965">
                <a:moveTo>
                  <a:pt x="0" y="0"/>
                </a:moveTo>
                <a:lnTo>
                  <a:pt x="5991965" y="0"/>
                </a:lnTo>
                <a:lnTo>
                  <a:pt x="5991965" y="2745167"/>
                </a:lnTo>
                <a:lnTo>
                  <a:pt x="0" y="27451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3242" r="0" b="-4503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27746" y="7420885"/>
            <a:ext cx="2660055" cy="2745166"/>
          </a:xfrm>
          <a:custGeom>
            <a:avLst/>
            <a:gdLst/>
            <a:ahLst/>
            <a:cxnLst/>
            <a:rect r="r" b="b" t="t" l="l"/>
            <a:pathLst>
              <a:path h="2745166" w="2660055">
                <a:moveTo>
                  <a:pt x="0" y="0"/>
                </a:moveTo>
                <a:lnTo>
                  <a:pt x="2660054" y="0"/>
                </a:lnTo>
                <a:lnTo>
                  <a:pt x="2660054" y="2745167"/>
                </a:lnTo>
                <a:lnTo>
                  <a:pt x="0" y="27451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2050" t="-189920" r="-714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32215" y="1951549"/>
            <a:ext cx="2611986" cy="8214502"/>
          </a:xfrm>
          <a:custGeom>
            <a:avLst/>
            <a:gdLst/>
            <a:ahLst/>
            <a:cxnLst/>
            <a:rect r="r" b="b" t="t" l="l"/>
            <a:pathLst>
              <a:path h="8214502" w="2611986">
                <a:moveTo>
                  <a:pt x="0" y="0"/>
                </a:moveTo>
                <a:lnTo>
                  <a:pt x="2611986" y="0"/>
                </a:lnTo>
                <a:lnTo>
                  <a:pt x="2611986" y="8214503"/>
                </a:lnTo>
                <a:lnTo>
                  <a:pt x="0" y="82145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9052" t="-4947" r="-125914" b="-474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93902" y="353393"/>
            <a:ext cx="9987796" cy="909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2"/>
              </a:lnSpc>
            </a:pPr>
            <a:r>
              <a:rPr lang="en-US" sz="6317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Wh</a:t>
            </a:r>
            <a:r>
              <a:rPr lang="en-US" sz="6317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y Our Approach is Better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27746" y="4545169"/>
            <a:ext cx="6276057" cy="230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5"/>
              </a:lnSpc>
            </a:pPr>
            <a:r>
              <a:rPr lang="en-US" b="true" sz="282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What Makes Us Different: </a:t>
            </a:r>
            <a:r>
              <a:rPr lang="en-US" sz="282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</a:t>
            </a:r>
          </a:p>
          <a:p>
            <a:pPr algn="l" marL="485291" indent="-242646" lvl="1">
              <a:lnSpc>
                <a:spcPts val="2427"/>
              </a:lnSpc>
              <a:buFont typeface="Arial"/>
              <a:buChar char="•"/>
            </a:pPr>
            <a:r>
              <a:rPr lang="en-US" sz="224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24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Predicts discovery instead of waiting for input</a:t>
            </a:r>
          </a:p>
          <a:p>
            <a:pPr algn="l" marL="485291" indent="-242646" lvl="1">
              <a:lnSpc>
                <a:spcPts val="2427"/>
              </a:lnSpc>
              <a:buFont typeface="Arial"/>
              <a:buChar char="•"/>
            </a:pPr>
            <a:r>
              <a:rPr lang="en-US" sz="224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Reconstructs history through Ghost Mode</a:t>
            </a:r>
          </a:p>
          <a:p>
            <a:pPr algn="l" marL="485291" indent="-242646" lvl="1">
              <a:lnSpc>
                <a:spcPts val="2427"/>
              </a:lnSpc>
              <a:buFont typeface="Arial"/>
              <a:buChar char="•"/>
            </a:pPr>
            <a:r>
              <a:rPr lang="en-US" sz="224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Adapts narration dynamically</a:t>
            </a:r>
          </a:p>
          <a:p>
            <a:pPr algn="l" marL="485291" indent="-242646" lvl="1">
              <a:lnSpc>
                <a:spcPts val="2427"/>
              </a:lnSpc>
              <a:buFont typeface="Arial"/>
              <a:buChar char="•"/>
            </a:pPr>
            <a:r>
              <a:rPr lang="en-US" sz="224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Functions without internet</a:t>
            </a:r>
          </a:p>
          <a:p>
            <a:pPr algn="l" marL="485291" indent="-242646" lvl="1">
              <a:lnSpc>
                <a:spcPts val="2427"/>
              </a:lnSpc>
              <a:buFont typeface="Arial"/>
              <a:buChar char="•"/>
            </a:pPr>
            <a:r>
              <a:rPr lang="en-US" sz="224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Creates emotional engagement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737637"/>
            <a:ext cx="18287996" cy="43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  <a:spcBef>
                <a:spcPct val="0"/>
              </a:spcBef>
            </a:pPr>
            <a:r>
              <a:rPr lang="en-US" b="true" sz="3012" i="true">
                <a:solidFill>
                  <a:srgbClr val="000000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We are not building a guide. We are building digital intuition.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327231"/>
            <a:ext cx="13927290" cy="215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1259" indent="-245630" lvl="1">
              <a:lnSpc>
                <a:spcPts val="2457"/>
              </a:lnSpc>
              <a:buFont typeface="Arial"/>
              <a:buChar char="•"/>
            </a:pPr>
            <a:r>
              <a:rPr lang="en-US" sz="22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Our approach introduces </a:t>
            </a:r>
            <a:r>
              <a:rPr lang="en-US" b="true" sz="227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context-driven intelligence</a:t>
            </a:r>
            <a:r>
              <a:rPr lang="en-US" sz="22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by narrowing the search space using </a:t>
            </a:r>
            <a:r>
              <a:rPr lang="en-US" b="true" sz="227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geo-fencing</a:t>
            </a:r>
            <a:r>
              <a:rPr lang="en-US" sz="22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before performing visual inference, significantly improving precision and reducing false positives. </a:t>
            </a:r>
          </a:p>
          <a:p>
            <a:pPr algn="l" marL="491259" indent="-245630" lvl="1">
              <a:lnSpc>
                <a:spcPts val="2457"/>
              </a:lnSpc>
              <a:buFont typeface="Arial"/>
              <a:buChar char="•"/>
            </a:pPr>
            <a:r>
              <a:rPr lang="en-US" sz="22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By fusing </a:t>
            </a:r>
            <a:r>
              <a:rPr lang="en-US" b="true" sz="227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spatial awareness</a:t>
            </a:r>
            <a:r>
              <a:rPr lang="en-US" sz="22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with object detection on-device, the system </a:t>
            </a:r>
            <a:r>
              <a:rPr lang="en-US" b="true" sz="227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delivers low-latency</a:t>
            </a:r>
            <a:r>
              <a:rPr lang="en-US" sz="22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hyperlocal insights even in </a:t>
            </a:r>
            <a:r>
              <a:rPr lang="en-US" b="true" sz="227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connectivity-limited environments</a:t>
            </a:r>
            <a:r>
              <a:rPr lang="en-US" sz="22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</a:p>
          <a:p>
            <a:pPr algn="l" marL="491259" indent="-245630" lvl="1">
              <a:lnSpc>
                <a:spcPts val="2457"/>
              </a:lnSpc>
              <a:buFont typeface="Arial"/>
              <a:buChar char="•"/>
            </a:pPr>
            <a:r>
              <a:rPr lang="en-US" sz="22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Beyond recognition, it </a:t>
            </a:r>
            <a:r>
              <a:rPr lang="en-US" b="true" sz="227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evaluates cultural and contextual relevance</a:t>
            </a:r>
            <a:r>
              <a:rPr lang="en-US" sz="22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prioritizing information that truly matters to the explorer. This transforms passive identification into an </a:t>
            </a:r>
            <a:r>
              <a:rPr lang="en-US" b="true" sz="227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adaptive, scalable discovery engine</a:t>
            </a:r>
            <a:r>
              <a:rPr lang="en-US" sz="22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that evolves with usage.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8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444" y="-25403"/>
            <a:ext cx="18307050" cy="10331453"/>
          </a:xfrm>
          <a:custGeom>
            <a:avLst/>
            <a:gdLst/>
            <a:ahLst/>
            <a:cxnLst/>
            <a:rect r="r" b="b" t="t" l="l"/>
            <a:pathLst>
              <a:path h="10331453" w="18307050">
                <a:moveTo>
                  <a:pt x="0" y="0"/>
                </a:moveTo>
                <a:lnTo>
                  <a:pt x="18307050" y="0"/>
                </a:lnTo>
                <a:lnTo>
                  <a:pt x="18307050" y="10331453"/>
                </a:lnTo>
                <a:lnTo>
                  <a:pt x="0" y="1033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444" y="1409351"/>
            <a:ext cx="9370997" cy="8334115"/>
          </a:xfrm>
          <a:custGeom>
            <a:avLst/>
            <a:gdLst/>
            <a:ahLst/>
            <a:cxnLst/>
            <a:rect r="r" b="b" t="t" l="l"/>
            <a:pathLst>
              <a:path h="8334115" w="9370997">
                <a:moveTo>
                  <a:pt x="0" y="0"/>
                </a:moveTo>
                <a:lnTo>
                  <a:pt x="9370998" y="0"/>
                </a:lnTo>
                <a:lnTo>
                  <a:pt x="9370998" y="8334114"/>
                </a:lnTo>
                <a:lnTo>
                  <a:pt x="0" y="8334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73978" y="1356440"/>
            <a:ext cx="9832400" cy="8439936"/>
          </a:xfrm>
          <a:custGeom>
            <a:avLst/>
            <a:gdLst/>
            <a:ahLst/>
            <a:cxnLst/>
            <a:rect r="r" b="b" t="t" l="l"/>
            <a:pathLst>
              <a:path h="8439936" w="9832400">
                <a:moveTo>
                  <a:pt x="0" y="0"/>
                </a:moveTo>
                <a:lnTo>
                  <a:pt x="9832400" y="0"/>
                </a:lnTo>
                <a:lnTo>
                  <a:pt x="9832400" y="8439936"/>
                </a:lnTo>
                <a:lnTo>
                  <a:pt x="0" y="84399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41055" y="8760909"/>
            <a:ext cx="8509173" cy="1035468"/>
          </a:xfrm>
          <a:custGeom>
            <a:avLst/>
            <a:gdLst/>
            <a:ahLst/>
            <a:cxnLst/>
            <a:rect r="r" b="b" t="t" l="l"/>
            <a:pathLst>
              <a:path h="1035468" w="8509173">
                <a:moveTo>
                  <a:pt x="0" y="0"/>
                </a:moveTo>
                <a:lnTo>
                  <a:pt x="8509173" y="0"/>
                </a:lnTo>
                <a:lnTo>
                  <a:pt x="8509173" y="1035467"/>
                </a:lnTo>
                <a:lnTo>
                  <a:pt x="0" y="10354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68840" r="0" b="-35293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9821" y="5715766"/>
            <a:ext cx="4571234" cy="4571234"/>
          </a:xfrm>
          <a:custGeom>
            <a:avLst/>
            <a:gdLst/>
            <a:ahLst/>
            <a:cxnLst/>
            <a:rect r="r" b="b" t="t" l="l"/>
            <a:pathLst>
              <a:path h="4571234" w="4571234">
                <a:moveTo>
                  <a:pt x="0" y="0"/>
                </a:moveTo>
                <a:lnTo>
                  <a:pt x="4571234" y="0"/>
                </a:lnTo>
                <a:lnTo>
                  <a:pt x="4571234" y="4571234"/>
                </a:lnTo>
                <a:lnTo>
                  <a:pt x="0" y="45712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57117" y="2612588"/>
            <a:ext cx="5405489" cy="7642049"/>
          </a:xfrm>
          <a:custGeom>
            <a:avLst/>
            <a:gdLst/>
            <a:ahLst/>
            <a:cxnLst/>
            <a:rect r="r" b="b" t="t" l="l"/>
            <a:pathLst>
              <a:path h="7642049" w="5405489">
                <a:moveTo>
                  <a:pt x="0" y="0"/>
                </a:moveTo>
                <a:lnTo>
                  <a:pt x="5405489" y="0"/>
                </a:lnTo>
                <a:lnTo>
                  <a:pt x="5405489" y="7642050"/>
                </a:lnTo>
                <a:lnTo>
                  <a:pt x="0" y="76420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5374" t="-4969" r="-29013" b="-423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883140" y="3601046"/>
            <a:ext cx="6848728" cy="5005846"/>
          </a:xfrm>
          <a:custGeom>
            <a:avLst/>
            <a:gdLst/>
            <a:ahLst/>
            <a:cxnLst/>
            <a:rect r="r" b="b" t="t" l="l"/>
            <a:pathLst>
              <a:path h="5005846" w="6848728">
                <a:moveTo>
                  <a:pt x="0" y="0"/>
                </a:moveTo>
                <a:lnTo>
                  <a:pt x="6848728" y="0"/>
                </a:lnTo>
                <a:lnTo>
                  <a:pt x="6848728" y="5005846"/>
                </a:lnTo>
                <a:lnTo>
                  <a:pt x="0" y="50058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603" t="-25720" r="-4220" b="-2316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318274" y="376499"/>
            <a:ext cx="17750367" cy="97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4"/>
              </a:lnSpc>
            </a:pPr>
            <a:r>
              <a:rPr lang="en-US" sz="68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P</a:t>
            </a:r>
            <a:r>
              <a:rPr lang="en-US" sz="68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roposed System 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8274" y="2059234"/>
            <a:ext cx="16684595" cy="36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4"/>
              </a:lnSpc>
              <a:spcBef>
                <a:spcPct val="0"/>
              </a:spcBef>
            </a:pPr>
            <a:r>
              <a:rPr lang="en-US" b="true" sz="2559" i="true">
                <a:solidFill>
                  <a:srgbClr val="000000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Ou</a:t>
            </a:r>
            <a:r>
              <a:rPr lang="en-US" b="true" sz="2559" i="true">
                <a:solidFill>
                  <a:srgbClr val="000000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r System Introduces Predictive Exploration AI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1599" y="2652553"/>
            <a:ext cx="11380231" cy="285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7"/>
              </a:lnSpc>
            </a:pPr>
            <a:r>
              <a:rPr lang="en-US" b="true" sz="346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An offline-first interactive media platform combining:</a:t>
            </a:r>
          </a:p>
          <a:p>
            <a:pPr algn="l" marL="553265" indent="-276633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On-device computer vision</a:t>
            </a:r>
          </a:p>
          <a:p>
            <a:pPr algn="l" marL="553265" indent="-276633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Predictive location intelligence</a:t>
            </a:r>
          </a:p>
          <a:p>
            <a:pPr algn="l" marL="553265" indent="-276633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Hyperlocal cultural graph</a:t>
            </a:r>
          </a:p>
          <a:p>
            <a:pPr algn="l" marL="553265" indent="-276633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Ghost Mode reconstruction engine</a:t>
            </a:r>
          </a:p>
          <a:p>
            <a:pPr algn="l" marL="553265" indent="-276633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Adaptive storytelling AI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8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353" y="1794396"/>
            <a:ext cx="18214896" cy="7985389"/>
          </a:xfrm>
          <a:custGeom>
            <a:avLst/>
            <a:gdLst/>
            <a:ahLst/>
            <a:cxnLst/>
            <a:rect r="r" b="b" t="t" l="l"/>
            <a:pathLst>
              <a:path h="7985389" w="18214896">
                <a:moveTo>
                  <a:pt x="0" y="0"/>
                </a:moveTo>
                <a:lnTo>
                  <a:pt x="18214896" y="0"/>
                </a:lnTo>
                <a:lnTo>
                  <a:pt x="18214896" y="7985388"/>
                </a:lnTo>
                <a:lnTo>
                  <a:pt x="0" y="79853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6231" y="2845235"/>
            <a:ext cx="8743570" cy="2030757"/>
          </a:xfrm>
          <a:custGeom>
            <a:avLst/>
            <a:gdLst/>
            <a:ahLst/>
            <a:cxnLst/>
            <a:rect r="r" b="b" t="t" l="l"/>
            <a:pathLst>
              <a:path h="2030757" w="8743570">
                <a:moveTo>
                  <a:pt x="0" y="0"/>
                </a:moveTo>
                <a:lnTo>
                  <a:pt x="8743570" y="0"/>
                </a:lnTo>
                <a:lnTo>
                  <a:pt x="8743570" y="2030756"/>
                </a:lnTo>
                <a:lnTo>
                  <a:pt x="0" y="20307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09" t="-209193" r="0" b="-16230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0773" y="5047441"/>
            <a:ext cx="8743570" cy="4465761"/>
          </a:xfrm>
          <a:custGeom>
            <a:avLst/>
            <a:gdLst/>
            <a:ahLst/>
            <a:cxnLst/>
            <a:rect r="r" b="b" t="t" l="l"/>
            <a:pathLst>
              <a:path h="4465761" w="8743570">
                <a:moveTo>
                  <a:pt x="0" y="0"/>
                </a:moveTo>
                <a:lnTo>
                  <a:pt x="8743570" y="0"/>
                </a:lnTo>
                <a:lnTo>
                  <a:pt x="8743570" y="4465761"/>
                </a:lnTo>
                <a:lnTo>
                  <a:pt x="0" y="44657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9228" r="0" b="-1121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13400" y="2845235"/>
            <a:ext cx="7805728" cy="4596621"/>
          </a:xfrm>
          <a:custGeom>
            <a:avLst/>
            <a:gdLst/>
            <a:ahLst/>
            <a:cxnLst/>
            <a:rect r="r" b="b" t="t" l="l"/>
            <a:pathLst>
              <a:path h="4596621" w="7805728">
                <a:moveTo>
                  <a:pt x="0" y="0"/>
                </a:moveTo>
                <a:lnTo>
                  <a:pt x="7805728" y="0"/>
                </a:lnTo>
                <a:lnTo>
                  <a:pt x="7805728" y="4596621"/>
                </a:lnTo>
                <a:lnTo>
                  <a:pt x="0" y="45966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032" t="-2037" r="0" b="-14532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9553730" y="7441856"/>
          <a:ext cx="6413915" cy="2114550"/>
        </p:xfrm>
        <a:graphic>
          <a:graphicData uri="http://schemas.openxmlformats.org/drawingml/2006/table">
            <a:tbl>
              <a:tblPr/>
              <a:tblGrid>
                <a:gridCol w="3197716"/>
                <a:gridCol w="3216199"/>
              </a:tblGrid>
              <a:tr h="8244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Technical Metrics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6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Human Metrics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1290069">
                <a:tc>
                  <a:txBody>
                    <a:bodyPr anchor="t" rtlCol="false"/>
                    <a:lstStyle/>
                    <a:p>
                      <a:pPr algn="l" marL="323852" indent="-161926" lvl="1">
                        <a:lnSpc>
                          <a:spcPts val="21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Prediction Accuracy Rate</a:t>
                      </a:r>
                      <a:endParaRPr lang="en-US" sz="1100"/>
                    </a:p>
                    <a:p>
                      <a:pPr algn="l" marL="323852" indent="-161926" lvl="1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Recognition Latency</a:t>
                      </a:r>
                    </a:p>
                    <a:p>
                      <a:pPr algn="l" marL="323852" indent="-161926" lvl="1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Offline Performance Stability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23848" indent="-161924" lvl="1">
                        <a:lnSpc>
                          <a:spcPts val="20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Curiosity Trigger Rate</a:t>
                      </a:r>
                      <a:endParaRPr lang="en-US" sz="1100"/>
                    </a:p>
                    <a:p>
                      <a:pPr algn="l" marL="323848" indent="-161924" lvl="1">
                        <a:lnSpc>
                          <a:spcPts val="2099"/>
                        </a:lnSpc>
                        <a:buFont typeface="Arial"/>
                        <a:buChar char="•"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Exploration Depth</a:t>
                      </a:r>
                    </a:p>
                    <a:p>
                      <a:pPr algn="l" marL="323848" indent="-161924" lvl="1">
                        <a:lnSpc>
                          <a:spcPts val="2099"/>
                        </a:lnSpc>
                        <a:buFont typeface="Arial"/>
                        <a:buChar char="•"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Experience Recall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446231" y="464248"/>
            <a:ext cx="17516222" cy="1033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6"/>
              </a:lnSpc>
            </a:pPr>
            <a:r>
              <a:rPr lang="en-US" sz="72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Evaluation &amp; Success Metrics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88490" y="2247830"/>
            <a:ext cx="14930480" cy="42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  <a:spcBef>
                <a:spcPct val="0"/>
              </a:spcBef>
            </a:pPr>
            <a:r>
              <a:rPr lang="en-US" b="true" sz="2949" i="true">
                <a:solidFill>
                  <a:srgbClr val="000000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If users discover places they never planned to — we succeeded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8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8681" y="6634620"/>
            <a:ext cx="10177453" cy="278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40"/>
              </a:lnSpc>
            </a:pPr>
            <a:r>
              <a:rPr lang="en-US" sz="172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407589" y="4919015"/>
            <a:ext cx="3444269" cy="2819886"/>
          </a:xfrm>
          <a:custGeom>
            <a:avLst/>
            <a:gdLst/>
            <a:ahLst/>
            <a:cxnLst/>
            <a:rect r="r" b="b" t="t" l="l"/>
            <a:pathLst>
              <a:path h="2819886" w="3444269">
                <a:moveTo>
                  <a:pt x="0" y="0"/>
                </a:moveTo>
                <a:lnTo>
                  <a:pt x="3444269" y="0"/>
                </a:lnTo>
                <a:lnTo>
                  <a:pt x="3444269" y="2819886"/>
                </a:lnTo>
                <a:lnTo>
                  <a:pt x="0" y="2819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DAHBLhSU2uA</dc:identifier>
  <dcterms:modified xsi:type="dcterms:W3CDTF">2011-08-01T06:04:30Z</dcterms:modified>
  <cp:revision>1</cp:revision>
  <dc:title>DOC-20260209-WA0001..pptx</dc:title>
</cp:coreProperties>
</file>